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9"/>
  </p:notesMasterIdLst>
  <p:sldIdLst>
    <p:sldId id="256" r:id="rId3"/>
    <p:sldId id="257" r:id="rId4"/>
    <p:sldId id="267" r:id="rId5"/>
    <p:sldId id="268" r:id="rId6"/>
    <p:sldId id="265" r:id="rId7"/>
    <p:sldId id="266" r:id="rId8"/>
    <p:sldId id="258" r:id="rId9"/>
    <p:sldId id="259" r:id="rId10"/>
    <p:sldId id="261" r:id="rId11"/>
    <p:sldId id="269" r:id="rId12"/>
    <p:sldId id="270" r:id="rId13"/>
    <p:sldId id="262" r:id="rId14"/>
    <p:sldId id="263" r:id="rId15"/>
    <p:sldId id="264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5DB3B0"/>
    <a:srgbClr val="009EB7"/>
    <a:srgbClr val="4C4C4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3704" autoAdjust="0"/>
  </p:normalViewPr>
  <p:slideViewPr>
    <p:cSldViewPr snapToGrid="0" snapToObjects="1">
      <p:cViewPr varScale="1">
        <p:scale>
          <a:sx n="81" d="100"/>
          <a:sy n="81" d="100"/>
        </p:scale>
        <p:origin x="994" y="58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2018/9/19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925896-0E19-4CBE-88CC-D44CA5B20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414" y="0"/>
            <a:ext cx="12267414" cy="815644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77634" y="1964202"/>
            <a:ext cx="9636731" cy="18923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兆聪拼图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3E856ED-0AC9-4BF2-86A9-8AD5C2A38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3395" y="4184062"/>
            <a:ext cx="5665508" cy="479148"/>
          </a:xfrm>
        </p:spPr>
        <p:txBody>
          <a:bodyPr/>
          <a:lstStyle/>
          <a:p>
            <a:r>
              <a:rPr lang="zh-CN" altLang="en-US" sz="2400" dirty="0"/>
              <a:t>组长：沈兆聪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953970A1-A67C-4A42-BCD2-08E3C47C8E55}"/>
              </a:ext>
            </a:extLst>
          </p:cNvPr>
          <p:cNvSpPr txBox="1">
            <a:spLocks/>
          </p:cNvSpPr>
          <p:nvPr/>
        </p:nvSpPr>
        <p:spPr>
          <a:xfrm>
            <a:off x="3233395" y="4715021"/>
            <a:ext cx="5665508" cy="4791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ym typeface="+mn-lt"/>
              </a:rPr>
              <a:t>组员：蔡宇昂  黄新龙  苏   喆  田怡凡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3FB9B2-E8D4-4587-BEB6-236BF68A4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D644FB-BFAF-4693-9708-556BE7790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排行榜 </a:t>
            </a:r>
            <a:r>
              <a:rPr lang="en-US" altLang="zh-CN" dirty="0"/>
              <a:t>—— </a:t>
            </a:r>
            <a:r>
              <a:rPr lang="zh-CN" altLang="en-US" dirty="0"/>
              <a:t>保存分数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7B8B1B-5EAF-4076-BCBB-AA7B96A30349}"/>
              </a:ext>
            </a:extLst>
          </p:cNvPr>
          <p:cNvSpPr txBox="1"/>
          <p:nvPr/>
        </p:nvSpPr>
        <p:spPr>
          <a:xfrm>
            <a:off x="1265286" y="2011764"/>
            <a:ext cx="31854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在游戏过程中点击返回按钮，如果之前没有输入过用户名且本局游戏有得分，则会弹出对话框询问用户是否需要输入用户名保存分数。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如果之前已经输入过用户名，则会自动为用户保存最高分数。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重启游戏才能切换用户。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0208E1-4C10-4E5A-9F04-6F32BC4E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915" y="2211944"/>
            <a:ext cx="2331922" cy="11430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26B58B-B0AA-44AD-B1C3-4A648DEC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50" y="2185081"/>
            <a:ext cx="1808124" cy="11699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17B4F4-C7ED-47BF-837B-F566F580C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579" y="2185081"/>
            <a:ext cx="1722269" cy="11430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70D918-9915-40F2-9399-31E98826A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446" y="3549698"/>
            <a:ext cx="6111864" cy="8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8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CD3BDE7-700F-4DB1-80C4-8DDE5296F1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28823C-1471-44A4-A6B9-F965FDFCB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排行榜 </a:t>
            </a:r>
            <a:r>
              <a:rPr lang="en-US" altLang="zh-CN" dirty="0"/>
              <a:t>—— </a:t>
            </a:r>
            <a:r>
              <a:rPr lang="zh-CN" altLang="en-US" dirty="0"/>
              <a:t>查看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C811B4-BA17-469B-B007-6335E540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31" y="1536337"/>
            <a:ext cx="3351946" cy="4102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446771-289A-4FEF-8B9E-048AA92D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47" y="1658113"/>
            <a:ext cx="2110923" cy="22144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6D348A4-B454-42BA-BFC5-7F37041A8682}"/>
              </a:ext>
            </a:extLst>
          </p:cNvPr>
          <p:cNvSpPr/>
          <p:nvPr/>
        </p:nvSpPr>
        <p:spPr>
          <a:xfrm>
            <a:off x="6506954" y="3088478"/>
            <a:ext cx="767055" cy="748838"/>
          </a:xfrm>
          <a:prstGeom prst="ellipse">
            <a:avLst/>
          </a:prstGeom>
          <a:noFill/>
          <a:ln w="38100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11E5FB-EDD5-4F78-988A-DEB24E18C411}"/>
              </a:ext>
            </a:extLst>
          </p:cNvPr>
          <p:cNvSpPr txBox="1"/>
          <p:nvPr/>
        </p:nvSpPr>
        <p:spPr>
          <a:xfrm>
            <a:off x="1346200" y="2765313"/>
            <a:ext cx="315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点击游戏初始界面的排行榜按钮可以查看排名前</a:t>
            </a:r>
            <a:r>
              <a:rPr lang="en-US" altLang="zh-CN" dirty="0"/>
              <a:t>10</a:t>
            </a:r>
            <a:r>
              <a:rPr lang="zh-CN" altLang="en-US" dirty="0"/>
              <a:t>的用户</a:t>
            </a:r>
          </a:p>
        </p:txBody>
      </p:sp>
    </p:spTree>
    <p:extLst>
      <p:ext uri="{BB962C8B-B14F-4D97-AF65-F5344CB8AC3E}">
        <p14:creationId xmlns:p14="http://schemas.microsoft.com/office/powerpoint/2010/main" val="257523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2D7297-DFE5-45BB-99A5-80FB46C5A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24B18E-270D-417E-A360-46A8066CD3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组件 </a:t>
            </a:r>
            <a:r>
              <a:rPr lang="en-US" altLang="zh-CN" dirty="0"/>
              <a:t>—— </a:t>
            </a:r>
            <a:r>
              <a:rPr lang="zh-CN" altLang="en-US" dirty="0"/>
              <a:t>时间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22887E-BCE3-43E5-A798-8A5B695A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63" y="979592"/>
            <a:ext cx="1501270" cy="1386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276885-C8FA-49FF-9F57-9B2EF183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112" y="979592"/>
            <a:ext cx="1394581" cy="1341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58932B-F7B7-4792-B4FF-BE01617E7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541" y="1060431"/>
            <a:ext cx="1402202" cy="1310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9EBA5B-B8F4-463B-8203-0DAAA42D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051" y="1033759"/>
            <a:ext cx="1531753" cy="13640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629AC7-C9B7-4C31-9EAE-E5A7E6207F5A}"/>
              </a:ext>
            </a:extLst>
          </p:cNvPr>
          <p:cNvSpPr txBox="1"/>
          <p:nvPr/>
        </p:nvSpPr>
        <p:spPr>
          <a:xfrm>
            <a:off x="2150849" y="2593671"/>
            <a:ext cx="78903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时间组件位于游戏的右下角，实质上是一个进度条，通过</a:t>
            </a:r>
            <a:r>
              <a:rPr lang="en-US" altLang="zh-CN" sz="2400" dirty="0" err="1"/>
              <a:t>paintEvent</a:t>
            </a:r>
            <a:r>
              <a:rPr lang="zh-CN" altLang="en-US" sz="2400" dirty="0"/>
              <a:t>重绘得到现有的外观，通过 </a:t>
            </a:r>
            <a:r>
              <a:rPr lang="en-US" altLang="zh-CN" sz="2400" dirty="0" err="1"/>
              <a:t>QTimer</a:t>
            </a:r>
            <a:r>
              <a:rPr lang="en-US" altLang="zh-CN" sz="2400" dirty="0"/>
              <a:t> </a:t>
            </a:r>
            <a:r>
              <a:rPr lang="zh-CN" altLang="en-US" sz="2400" dirty="0"/>
              <a:t>实现进度条随时间减少，即</a:t>
            </a:r>
            <a:r>
              <a:rPr lang="en-US" altLang="zh-CN" sz="2400" dirty="0" err="1"/>
              <a:t>QTimer</a:t>
            </a:r>
            <a:r>
              <a:rPr lang="en-US" altLang="zh-CN" sz="2400" dirty="0"/>
              <a:t> </a:t>
            </a:r>
            <a:r>
              <a:rPr lang="zh-CN" altLang="en-US" sz="2400" dirty="0"/>
              <a:t>每秒发送 </a:t>
            </a:r>
            <a:r>
              <a:rPr lang="en-US" altLang="zh-CN" sz="2400" dirty="0"/>
              <a:t>timeout </a:t>
            </a:r>
            <a:r>
              <a:rPr lang="zh-CN" altLang="en-US" sz="2400" dirty="0"/>
              <a:t>信号给</a:t>
            </a:r>
            <a:r>
              <a:rPr lang="en-US" altLang="zh-CN" sz="2400" dirty="0" err="1"/>
              <a:t>mainwindow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mainwindow</a:t>
            </a:r>
            <a:r>
              <a:rPr lang="en-US" altLang="zh-CN" sz="2400" dirty="0"/>
              <a:t> </a:t>
            </a:r>
            <a:r>
              <a:rPr lang="zh-CN" altLang="en-US" sz="2400" dirty="0"/>
              <a:t>接收到信号后将更新组件的时间显示。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剩余时间少于 </a:t>
            </a:r>
            <a:r>
              <a:rPr lang="en-US" altLang="zh-CN" sz="2400" dirty="0" err="1"/>
              <a:t>10s</a:t>
            </a:r>
            <a:r>
              <a:rPr lang="en-US" altLang="zh-CN" sz="2400" dirty="0"/>
              <a:t> </a:t>
            </a:r>
            <a:r>
              <a:rPr lang="zh-CN" altLang="en-US" sz="2400" dirty="0"/>
              <a:t>时计时器会变成深色并发出提示音。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按</a:t>
            </a:r>
            <a:r>
              <a:rPr lang="en-US" altLang="zh-CN" sz="2400" dirty="0"/>
              <a:t>P</a:t>
            </a:r>
            <a:r>
              <a:rPr lang="zh-CN" altLang="en-US" sz="2400" dirty="0"/>
              <a:t>键可以使计时器和游戏暂停。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8217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A8F4714-923F-4C8C-AEDA-DB635BF50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7319CC-A682-4F18-AB6F-B0429BE29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5237638" cy="427037"/>
          </a:xfrm>
        </p:spPr>
        <p:txBody>
          <a:bodyPr/>
          <a:lstStyle/>
          <a:p>
            <a:r>
              <a:rPr lang="zh-CN" altLang="en-US" dirty="0"/>
              <a:t>组件 </a:t>
            </a:r>
            <a:r>
              <a:rPr lang="en-US" altLang="zh-CN" dirty="0"/>
              <a:t>—— </a:t>
            </a:r>
            <a:r>
              <a:rPr lang="zh-CN" altLang="en-US" dirty="0"/>
              <a:t>当前关卡和分数显示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AD6C56-65D2-43A4-9C7A-4AEC284754EA}"/>
              </a:ext>
            </a:extLst>
          </p:cNvPr>
          <p:cNvSpPr txBox="1"/>
          <p:nvPr/>
        </p:nvSpPr>
        <p:spPr>
          <a:xfrm>
            <a:off x="7426490" y="2996402"/>
            <a:ext cx="4660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分数组件位于时间组件旁边，提供接口 </a:t>
            </a:r>
            <a:r>
              <a:rPr lang="en-US" altLang="zh-CN" sz="2400" dirty="0"/>
              <a:t>void </a:t>
            </a:r>
            <a:r>
              <a:rPr lang="en-US" altLang="zh-CN" sz="2400" dirty="0" err="1"/>
              <a:t>setValue</a:t>
            </a:r>
            <a:r>
              <a:rPr lang="en-US" altLang="zh-CN" sz="2400" dirty="0"/>
              <a:t>(int score) </a:t>
            </a:r>
            <a:r>
              <a:rPr lang="zh-CN" altLang="en-US" sz="2400" dirty="0"/>
              <a:t>来更新显示分数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在每个关卡结束时，如果有得分，则会调用 </a:t>
            </a:r>
            <a:r>
              <a:rPr lang="en-US" altLang="zh-CN" sz="2400" dirty="0" err="1"/>
              <a:t>setValue</a:t>
            </a:r>
            <a:r>
              <a:rPr lang="en-US" altLang="zh-CN" sz="2400" dirty="0"/>
              <a:t> </a:t>
            </a:r>
            <a:r>
              <a:rPr lang="zh-CN" altLang="en-US" sz="2400" dirty="0"/>
              <a:t>来更新得分。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288D7-3381-4DB7-829B-EAAD2776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068"/>
            <a:ext cx="12192000" cy="8826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D37E84-4981-4FA5-AB3E-0783E254C43A}"/>
              </a:ext>
            </a:extLst>
          </p:cNvPr>
          <p:cNvSpPr txBox="1"/>
          <p:nvPr/>
        </p:nvSpPr>
        <p:spPr>
          <a:xfrm>
            <a:off x="403521" y="2467179"/>
            <a:ext cx="66383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左下角将显示当前关卡的难度</a:t>
            </a:r>
            <a:endParaRPr lang="en-US" altLang="zh-CN" sz="2400" dirty="0"/>
          </a:p>
          <a:p>
            <a:endParaRPr lang="en-US" altLang="zh-CN" sz="2000" dirty="0"/>
          </a:p>
          <a:p>
            <a:r>
              <a:rPr lang="zh-CN" altLang="en-US" sz="2000" dirty="0"/>
              <a:t>难度</a:t>
            </a:r>
            <a:r>
              <a:rPr lang="en-US" altLang="zh-CN" sz="2000" dirty="0"/>
              <a:t>-</a:t>
            </a:r>
            <a:r>
              <a:rPr lang="zh-CN" altLang="en-US" sz="2000" dirty="0"/>
              <a:t>关卡数对照：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简单</a:t>
            </a:r>
            <a:r>
              <a:rPr lang="en-US" altLang="zh-CN" sz="2000" dirty="0"/>
              <a:t>1		1		</a:t>
            </a:r>
            <a:r>
              <a:rPr lang="zh-CN" altLang="en-US" sz="2000" dirty="0"/>
              <a:t>困难</a:t>
            </a:r>
            <a:r>
              <a:rPr lang="en-US" altLang="zh-CN" sz="2000" dirty="0"/>
              <a:t>1		7</a:t>
            </a:r>
          </a:p>
          <a:p>
            <a:r>
              <a:rPr lang="zh-CN" altLang="en-US" sz="2000" dirty="0"/>
              <a:t>简单</a:t>
            </a:r>
            <a:r>
              <a:rPr lang="en-US" altLang="zh-CN" sz="2000" dirty="0"/>
              <a:t>2		2		</a:t>
            </a:r>
            <a:r>
              <a:rPr lang="zh-CN" altLang="en-US" sz="2000" dirty="0"/>
              <a:t>困难</a:t>
            </a:r>
            <a:r>
              <a:rPr lang="en-US" altLang="zh-CN" sz="2000" dirty="0"/>
              <a:t>2		8</a:t>
            </a:r>
          </a:p>
          <a:p>
            <a:r>
              <a:rPr lang="zh-CN" altLang="en-US" sz="2000" dirty="0"/>
              <a:t>简单</a:t>
            </a:r>
            <a:r>
              <a:rPr lang="en-US" altLang="zh-CN" sz="2000" dirty="0"/>
              <a:t>3		3		</a:t>
            </a:r>
            <a:r>
              <a:rPr lang="zh-CN" altLang="en-US" sz="2000" dirty="0"/>
              <a:t>困难</a:t>
            </a:r>
            <a:r>
              <a:rPr lang="en-US" altLang="zh-CN" sz="2000" dirty="0"/>
              <a:t>3		9</a:t>
            </a:r>
          </a:p>
          <a:p>
            <a:r>
              <a:rPr lang="zh-CN" altLang="en-US" sz="2000" dirty="0"/>
              <a:t>中等</a:t>
            </a:r>
            <a:r>
              <a:rPr lang="en-US" altLang="zh-CN" sz="2000" dirty="0"/>
              <a:t>1		4		</a:t>
            </a:r>
            <a:r>
              <a:rPr lang="zh-CN" altLang="en-US" sz="2000" dirty="0"/>
              <a:t>噩梦</a:t>
            </a:r>
            <a:r>
              <a:rPr lang="en-US" altLang="zh-CN" sz="2000" dirty="0"/>
              <a:t>1		10</a:t>
            </a:r>
          </a:p>
          <a:p>
            <a:r>
              <a:rPr lang="zh-CN" altLang="en-US" sz="2000" dirty="0"/>
              <a:t>中等</a:t>
            </a:r>
            <a:r>
              <a:rPr lang="en-US" altLang="zh-CN" sz="2000" dirty="0"/>
              <a:t>2		5		</a:t>
            </a:r>
            <a:r>
              <a:rPr lang="zh-CN" altLang="en-US" sz="2000" dirty="0"/>
              <a:t>噩梦</a:t>
            </a:r>
            <a:r>
              <a:rPr lang="en-US" altLang="zh-CN" sz="2000" dirty="0"/>
              <a:t>2		11</a:t>
            </a:r>
          </a:p>
          <a:p>
            <a:r>
              <a:rPr lang="zh-CN" altLang="en-US" sz="2000" dirty="0"/>
              <a:t>中等</a:t>
            </a:r>
            <a:r>
              <a:rPr lang="en-US" altLang="zh-CN" sz="2000" dirty="0"/>
              <a:t>3		6		</a:t>
            </a:r>
            <a:r>
              <a:rPr lang="zh-CN" altLang="en-US" sz="2000" dirty="0"/>
              <a:t>噩梦</a:t>
            </a:r>
            <a:r>
              <a:rPr lang="en-US" altLang="zh-CN" sz="2000" dirty="0"/>
              <a:t>3		12</a:t>
            </a:r>
          </a:p>
          <a:p>
            <a:r>
              <a:rPr lang="en-US" altLang="zh-CN" sz="2000" dirty="0"/>
              <a:t>	         	 		</a:t>
            </a:r>
            <a:r>
              <a:rPr lang="zh-CN" altLang="en-US" sz="2000" dirty="0">
                <a:solidFill>
                  <a:srgbClr val="FF0000"/>
                </a:solidFill>
              </a:rPr>
              <a:t>地狱</a:t>
            </a:r>
            <a:r>
              <a:rPr lang="en-US" altLang="zh-CN" sz="2000" dirty="0">
                <a:solidFill>
                  <a:srgbClr val="FF0000"/>
                </a:solidFill>
              </a:rPr>
              <a:t>		13</a:t>
            </a:r>
            <a:r>
              <a:rPr lang="en-US" altLang="zh-CN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4272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C0010C-4C61-4ED1-A239-D950E9E91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60FE03-03C7-4D42-8626-020F6B0B69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背景音乐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00AE4-E8FA-4022-903B-16511BAA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461" y="2160895"/>
            <a:ext cx="1996613" cy="37265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FD889E-08FC-4A5D-813E-75BCA65B5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461" y="970602"/>
            <a:ext cx="2682472" cy="6782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EC151F-1617-4855-ADD1-9E2535C970C8}"/>
              </a:ext>
            </a:extLst>
          </p:cNvPr>
          <p:cNvSpPr txBox="1"/>
          <p:nvPr/>
        </p:nvSpPr>
        <p:spPr>
          <a:xfrm>
            <a:off x="1222329" y="1309953"/>
            <a:ext cx="60558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该功能使用了</a:t>
            </a:r>
            <a:r>
              <a:rPr lang="en-US" altLang="zh-CN" sz="2400" dirty="0"/>
              <a:t>QT</a:t>
            </a:r>
            <a:r>
              <a:rPr lang="zh-CN" altLang="en-US" sz="2400" dirty="0"/>
              <a:t>自带的 </a:t>
            </a:r>
            <a:r>
              <a:rPr lang="en-US" altLang="zh-CN" sz="2400" dirty="0" err="1"/>
              <a:t>QMeidaPlaylist</a:t>
            </a:r>
            <a:r>
              <a:rPr lang="zh-CN" altLang="en-US" sz="2400" dirty="0"/>
              <a:t> 和 </a:t>
            </a:r>
            <a:r>
              <a:rPr lang="en-US" altLang="zh-CN" sz="2400" dirty="0" err="1"/>
              <a:t>QMediaPlayer</a:t>
            </a:r>
            <a:r>
              <a:rPr lang="en-US" altLang="zh-CN" sz="2400" dirty="0"/>
              <a:t> </a:t>
            </a:r>
            <a:r>
              <a:rPr lang="zh-CN" altLang="en-US" sz="2400" dirty="0"/>
              <a:t>，前者用来设置播放列表，后者用来设置播放器并调用播放列表播放。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设置音量：</a:t>
            </a:r>
            <a:r>
              <a:rPr lang="en-US" altLang="zh-CN" sz="2400" dirty="0" err="1"/>
              <a:t>QMeidaPlayer</a:t>
            </a:r>
            <a:r>
              <a:rPr lang="en-US" altLang="zh-CN" sz="2400" dirty="0"/>
              <a:t>::</a:t>
            </a:r>
            <a:r>
              <a:rPr lang="en-US" altLang="zh-CN" sz="2400" dirty="0" err="1"/>
              <a:t>setvolume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手动切换</a:t>
            </a:r>
            <a:r>
              <a:rPr lang="en-US" altLang="zh-CN" sz="2400" dirty="0" err="1"/>
              <a:t>BGM</a:t>
            </a:r>
            <a:r>
              <a:rPr lang="zh-CN" altLang="en-US" sz="2400" dirty="0"/>
              <a:t>：将多个选择 </a:t>
            </a:r>
            <a:r>
              <a:rPr lang="en-US" altLang="zh-CN" sz="2400" dirty="0" err="1"/>
              <a:t>BGM</a:t>
            </a:r>
            <a:r>
              <a:rPr lang="en-US" altLang="zh-CN" sz="2400" dirty="0"/>
              <a:t> </a:t>
            </a:r>
            <a:r>
              <a:rPr lang="zh-CN" altLang="en-US" sz="2400" dirty="0"/>
              <a:t>按钮和一个槽函数相连，通过 </a:t>
            </a:r>
            <a:r>
              <a:rPr lang="en-US" altLang="zh-CN" sz="2400" dirty="0" err="1"/>
              <a:t>QObject</a:t>
            </a:r>
            <a:r>
              <a:rPr lang="en-US" altLang="zh-CN" sz="2400" dirty="0"/>
              <a:t>::sender</a:t>
            </a:r>
            <a:r>
              <a:rPr lang="zh-CN" altLang="en-US" sz="2400" dirty="0"/>
              <a:t>函数判断信号由哪个按钮发出从而实现点击乐曲可以播放的功能。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自动切换：根据不同关卡自动切换</a:t>
            </a:r>
          </a:p>
        </p:txBody>
      </p:sp>
    </p:spTree>
    <p:extLst>
      <p:ext uri="{BB962C8B-B14F-4D97-AF65-F5344CB8AC3E}">
        <p14:creationId xmlns:p14="http://schemas.microsoft.com/office/powerpoint/2010/main" val="195626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9C1718-F3BE-4424-9BB5-F69A737F2F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F41FA3-8605-4806-8D4E-793C18CF9F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07A0C0-74EA-4EBE-AFF1-05E713064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33618"/>
              </p:ext>
            </p:extLst>
          </p:nvPr>
        </p:nvGraphicFramePr>
        <p:xfrm>
          <a:off x="2073023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924956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74214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982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沈兆聪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用户数据处理和排行榜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蔡宇昂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拼图处理及主体逻辑设计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77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苏    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UI </a:t>
                      </a:r>
                      <a:r>
                        <a:rPr lang="zh-CN" altLang="en-US" dirty="0"/>
                        <a:t>界面设计及对接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5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黄新龙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组件设计及对接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2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田怡凡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音乐系统及组建设计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0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75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C84101-8F96-4F79-8FA9-6A226030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9943"/>
            <a:ext cx="12210035" cy="7629155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32A8CEE-7A30-4083-AA05-84970E8871D1}"/>
              </a:ext>
            </a:extLst>
          </p:cNvPr>
          <p:cNvSpPr txBox="1">
            <a:spLocks/>
          </p:cNvSpPr>
          <p:nvPr/>
        </p:nvSpPr>
        <p:spPr>
          <a:xfrm>
            <a:off x="781380" y="2312994"/>
            <a:ext cx="10647273" cy="189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3800" dirty="0">
                <a:solidFill>
                  <a:srgbClr val="FFFF00"/>
                </a:solidFill>
              </a:rPr>
              <a:t>THANK YOU</a:t>
            </a:r>
            <a:r>
              <a:rPr lang="zh-CN" altLang="en-US" sz="13800" dirty="0">
                <a:solidFill>
                  <a:srgbClr val="FFFF00"/>
                </a:solidFill>
              </a:rPr>
              <a:t>！</a:t>
            </a:r>
            <a:endParaRPr lang="en-US" altLang="zh-CN" sz="13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77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901263E-CABC-4EF4-B51B-B9B7B4D93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1F4B90E-14F8-4AD7-B308-34FB460B89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设计思路 </a:t>
            </a:r>
            <a:r>
              <a:rPr lang="en-US" altLang="zh-CN" dirty="0"/>
              <a:t>—— </a:t>
            </a:r>
            <a:r>
              <a:rPr lang="zh-CN" altLang="en-US" dirty="0"/>
              <a:t>概述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2BA7C7-17D2-420E-A2CF-455344DF20EC}"/>
              </a:ext>
            </a:extLst>
          </p:cNvPr>
          <p:cNvSpPr txBox="1"/>
          <p:nvPr/>
        </p:nvSpPr>
        <p:spPr>
          <a:xfrm>
            <a:off x="1659772" y="2059394"/>
            <a:ext cx="8872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框架：</a:t>
            </a:r>
            <a:r>
              <a:rPr lang="en-US" altLang="zh-CN" sz="2400" dirty="0" err="1"/>
              <a:t>Qt5.9.2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400" dirty="0"/>
              <a:t>主体逻辑：拖动拼图碎片到空白的拼图盘上，还原出正确的图案。有简单、中等、困难、噩梦和地狱五个难度，除地狱难度外每个难度三个关卡，有不同的时间限制。每关得分由难度、剩余时间和完成程度决定。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sz="2400" dirty="0"/>
              <a:t>UI: </a:t>
            </a:r>
            <a:r>
              <a:rPr lang="zh-CN" altLang="en-US" sz="2400" dirty="0"/>
              <a:t>组件</a:t>
            </a:r>
            <a:r>
              <a:rPr lang="en-US" altLang="zh-CN" sz="2400" dirty="0"/>
              <a:t>(</a:t>
            </a:r>
            <a:r>
              <a:rPr lang="zh-CN" altLang="en-US" sz="2400" dirty="0"/>
              <a:t>按钮、计时器等</a:t>
            </a:r>
            <a:r>
              <a:rPr lang="en-US" altLang="zh-CN" sz="2400" dirty="0"/>
              <a:t>)</a:t>
            </a:r>
            <a:r>
              <a:rPr lang="zh-CN" altLang="en-US" sz="2400" dirty="0"/>
              <a:t>设计、背景音乐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89681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FB4BD6-D735-4D5D-93C5-31BA8CDE2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6ADFAF-7871-49F2-9B3D-F9E46C52F7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设计思路 </a:t>
            </a:r>
            <a:r>
              <a:rPr lang="en-US" altLang="zh-CN" dirty="0"/>
              <a:t>—— </a:t>
            </a:r>
            <a:r>
              <a:rPr lang="zh-CN" altLang="en-US" dirty="0"/>
              <a:t>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753111-8A2D-484C-9FBB-3DEA955B8196}"/>
              </a:ext>
            </a:extLst>
          </p:cNvPr>
          <p:cNvSpPr txBox="1"/>
          <p:nvPr/>
        </p:nvSpPr>
        <p:spPr>
          <a:xfrm>
            <a:off x="1395167" y="1310326"/>
            <a:ext cx="86485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游戏名称：</a:t>
            </a:r>
            <a:r>
              <a:rPr lang="en-US" altLang="zh-CN" dirty="0"/>
              <a:t>《</a:t>
            </a:r>
            <a:r>
              <a:rPr lang="zh-CN" altLang="en-US" dirty="0"/>
              <a:t>兆聪拼图</a:t>
            </a:r>
            <a:r>
              <a:rPr lang="en-US" altLang="zh-CN" dirty="0"/>
              <a:t>》</a:t>
            </a:r>
          </a:p>
          <a:p>
            <a:endParaRPr lang="en-US" altLang="zh-CN" dirty="0"/>
          </a:p>
          <a:p>
            <a:r>
              <a:rPr lang="zh-CN" altLang="en-US" dirty="0"/>
              <a:t>关卡设置：共</a:t>
            </a:r>
            <a:r>
              <a:rPr lang="en-US" altLang="zh-CN" dirty="0"/>
              <a:t>5</a:t>
            </a:r>
            <a:r>
              <a:rPr lang="zh-CN" altLang="en-US" dirty="0"/>
              <a:t>个难度，前</a:t>
            </a:r>
            <a:r>
              <a:rPr lang="en-US" altLang="zh-CN" dirty="0"/>
              <a:t>4</a:t>
            </a:r>
            <a:r>
              <a:rPr lang="zh-CN" altLang="en-US" dirty="0"/>
              <a:t>个难度每个难度有</a:t>
            </a:r>
            <a:r>
              <a:rPr lang="en-US" altLang="zh-CN" dirty="0"/>
              <a:t>3</a:t>
            </a:r>
            <a:r>
              <a:rPr lang="zh-CN" altLang="en-US" dirty="0"/>
              <a:t>个关卡，最后一个难度只有一个关卡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拼图切片：使用 </a:t>
            </a:r>
            <a:r>
              <a:rPr lang="en-US" altLang="zh-CN" dirty="0" err="1"/>
              <a:t>ps</a:t>
            </a:r>
            <a:r>
              <a:rPr lang="en-US" altLang="zh-CN" dirty="0"/>
              <a:t> </a:t>
            </a:r>
            <a:r>
              <a:rPr lang="zh-CN" altLang="en-US" dirty="0"/>
              <a:t>的切片功能，将图片切成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*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*</a:t>
            </a:r>
            <a:r>
              <a:rPr lang="en-US" altLang="zh-CN" dirty="0"/>
              <a:t>6 </a:t>
            </a:r>
            <a:r>
              <a:rPr lang="zh-CN" altLang="en-US" dirty="0"/>
              <a:t>等碎片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对照表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E9C2273-CD36-4833-AD3A-CBC64BA3F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004083"/>
              </p:ext>
            </p:extLst>
          </p:nvPr>
        </p:nvGraphicFramePr>
        <p:xfrm>
          <a:off x="1395167" y="3327662"/>
          <a:ext cx="9713796" cy="297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966">
                  <a:extLst>
                    <a:ext uri="{9D8B030D-6E8A-4147-A177-3AD203B41FA5}">
                      <a16:colId xmlns:a16="http://schemas.microsoft.com/office/drawing/2014/main" val="3920420863"/>
                    </a:ext>
                  </a:extLst>
                </a:gridCol>
                <a:gridCol w="1618966">
                  <a:extLst>
                    <a:ext uri="{9D8B030D-6E8A-4147-A177-3AD203B41FA5}">
                      <a16:colId xmlns:a16="http://schemas.microsoft.com/office/drawing/2014/main" val="738960604"/>
                    </a:ext>
                  </a:extLst>
                </a:gridCol>
                <a:gridCol w="1618966">
                  <a:extLst>
                    <a:ext uri="{9D8B030D-6E8A-4147-A177-3AD203B41FA5}">
                      <a16:colId xmlns:a16="http://schemas.microsoft.com/office/drawing/2014/main" val="1787664729"/>
                    </a:ext>
                  </a:extLst>
                </a:gridCol>
                <a:gridCol w="1618966">
                  <a:extLst>
                    <a:ext uri="{9D8B030D-6E8A-4147-A177-3AD203B41FA5}">
                      <a16:colId xmlns:a16="http://schemas.microsoft.com/office/drawing/2014/main" val="3435152901"/>
                    </a:ext>
                  </a:extLst>
                </a:gridCol>
                <a:gridCol w="1618966">
                  <a:extLst>
                    <a:ext uri="{9D8B030D-6E8A-4147-A177-3AD203B41FA5}">
                      <a16:colId xmlns:a16="http://schemas.microsoft.com/office/drawing/2014/main" val="2128209125"/>
                    </a:ext>
                  </a:extLst>
                </a:gridCol>
                <a:gridCol w="1618966">
                  <a:extLst>
                    <a:ext uri="{9D8B030D-6E8A-4147-A177-3AD203B41FA5}">
                      <a16:colId xmlns:a16="http://schemas.microsoft.com/office/drawing/2014/main" val="2022947168"/>
                    </a:ext>
                  </a:extLst>
                </a:gridCol>
              </a:tblGrid>
              <a:tr h="383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图片名称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图片名称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80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简单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小猪佩奇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困难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半藏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130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52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简单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肥牛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困难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阿尔萨斯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91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简单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星空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噩梦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旋转星空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195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0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中等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噩梦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伊利丹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250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6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中等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黑百合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噩梦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炉石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 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中等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女王和安度因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地狱难度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北京地铁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1800 s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9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困难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猴哥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 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01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83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2752EC-B5B5-45A9-A9CB-78DE29294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C50359-BDCE-4F91-854A-603588E9D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设计思路 </a:t>
            </a:r>
            <a:r>
              <a:rPr lang="en-US" altLang="zh-CN" dirty="0"/>
              <a:t>—— Gallery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AE193D-E1E4-40C2-BE7B-EA3D7C3B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469" y="116546"/>
            <a:ext cx="1635551" cy="16355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6D9016-DEBF-4397-899A-C5A6E877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96" y="2785609"/>
            <a:ext cx="1553619" cy="15608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182E24-60BF-4495-ADFD-DC5C862AD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13" y="29545"/>
            <a:ext cx="1630878" cy="16355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21430B-D3B2-4522-B8B5-50FD3DBB1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411" y="686520"/>
            <a:ext cx="1668191" cy="16544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6B8F0E7-79A6-4A9D-BEFA-BA8603C60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914" y="639764"/>
            <a:ext cx="1410480" cy="15035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5B7FC0-C4E2-4AF1-98E5-E421E720A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733" y="3731985"/>
            <a:ext cx="1941788" cy="191467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2A40030-76FF-4448-94C0-39687EA87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097" y="4537321"/>
            <a:ext cx="1614125" cy="16544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AC6C594-AC34-4131-AE7B-CF9FD561F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324" y="2268983"/>
            <a:ext cx="3784580" cy="391044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34443B-E367-448A-8DCE-C33BF176F1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5109" y="4168199"/>
            <a:ext cx="2168117" cy="216811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2EDFAA2-4488-4C9F-A0FD-7AC4893C1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8453" y="2277229"/>
            <a:ext cx="1454756" cy="145475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297B79B-DB0A-469D-893B-A53FA5992D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6346" y="2143339"/>
            <a:ext cx="2062822" cy="192652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BB421D7-5BA1-40C7-B96F-F547575C55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4754" y="0"/>
            <a:ext cx="1975104" cy="1981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663A4F1-4FC9-48A0-85AF-75F3AAC18E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054" y="1211345"/>
            <a:ext cx="2079708" cy="20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559881-0C59-4F34-BB34-9D036F2D2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59BE81-B139-47E7-B30D-7676B4B9AE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UI </a:t>
            </a:r>
            <a:r>
              <a:rPr lang="zh-CN" altLang="en-US" dirty="0"/>
              <a:t>界面 </a:t>
            </a:r>
            <a:r>
              <a:rPr lang="en-US" altLang="zh-CN" dirty="0"/>
              <a:t>—— </a:t>
            </a:r>
            <a:r>
              <a:rPr lang="zh-CN" altLang="en-US" dirty="0"/>
              <a:t>游戏初始界面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96182-E162-4417-923F-3A0354F55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"/>
          <a:stretch/>
        </p:blipFill>
        <p:spPr>
          <a:xfrm>
            <a:off x="1991151" y="1659118"/>
            <a:ext cx="7539348" cy="427976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142967-7DC4-4597-8981-AB5A0C108018}"/>
              </a:ext>
            </a:extLst>
          </p:cNvPr>
          <p:cNvCxnSpPr>
            <a:cxnSpLocks/>
          </p:cNvCxnSpPr>
          <p:nvPr/>
        </p:nvCxnSpPr>
        <p:spPr>
          <a:xfrm flipV="1">
            <a:off x="9455084" y="1659118"/>
            <a:ext cx="534612" cy="2828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D16E301-908A-4C50-8DA8-4654438EDBA6}"/>
              </a:ext>
            </a:extLst>
          </p:cNvPr>
          <p:cNvCxnSpPr>
            <a:cxnSpLocks/>
          </p:cNvCxnSpPr>
          <p:nvPr/>
        </p:nvCxnSpPr>
        <p:spPr>
          <a:xfrm flipH="1">
            <a:off x="1597630" y="4411411"/>
            <a:ext cx="30780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CF26EB5-5381-430C-B1A3-01FFE1C28059}"/>
              </a:ext>
            </a:extLst>
          </p:cNvPr>
          <p:cNvCxnSpPr>
            <a:cxnSpLocks/>
          </p:cNvCxnSpPr>
          <p:nvPr/>
        </p:nvCxnSpPr>
        <p:spPr>
          <a:xfrm>
            <a:off x="4986778" y="5111685"/>
            <a:ext cx="49019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4DDCF7F-12C8-43E1-BB29-B057373D92B6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7731685" y="2403836"/>
            <a:ext cx="2469164" cy="873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2D75829-0400-45AC-AE51-FA62B06C3BFC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8371105" y="2403835"/>
            <a:ext cx="1829744" cy="7777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7A81162-CBBB-4FE6-B1D8-0999D097504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934603" y="2403836"/>
            <a:ext cx="1266246" cy="873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616128F-FB5A-443F-95A2-FCBAE4DB81D8}"/>
              </a:ext>
            </a:extLst>
          </p:cNvPr>
          <p:cNvCxnSpPr>
            <a:cxnSpLocks/>
          </p:cNvCxnSpPr>
          <p:nvPr/>
        </p:nvCxnSpPr>
        <p:spPr>
          <a:xfrm flipH="1">
            <a:off x="1597630" y="2724346"/>
            <a:ext cx="15390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93C9DB5-1103-4717-B38C-B92238D34A88}"/>
              </a:ext>
            </a:extLst>
          </p:cNvPr>
          <p:cNvSpPr txBox="1"/>
          <p:nvPr/>
        </p:nvSpPr>
        <p:spPr>
          <a:xfrm>
            <a:off x="10197446" y="22191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吉祥物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BB88811-3023-4C47-A787-79AEDD19A43C}"/>
              </a:ext>
            </a:extLst>
          </p:cNvPr>
          <p:cNvSpPr txBox="1"/>
          <p:nvPr/>
        </p:nvSpPr>
        <p:spPr>
          <a:xfrm>
            <a:off x="9924020" y="13253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退出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1048FB-2684-4072-B88F-1D16239D4C96}"/>
              </a:ext>
            </a:extLst>
          </p:cNvPr>
          <p:cNvSpPr txBox="1"/>
          <p:nvPr/>
        </p:nvSpPr>
        <p:spPr>
          <a:xfrm>
            <a:off x="9989696" y="49270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排行榜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F63EC4A-196F-4761-A9D1-A5751BF56029}"/>
              </a:ext>
            </a:extLst>
          </p:cNvPr>
          <p:cNvSpPr txBox="1"/>
          <p:nvPr/>
        </p:nvSpPr>
        <p:spPr>
          <a:xfrm>
            <a:off x="815267" y="42267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79528A6-BC3D-47DB-A99F-67BC6DD9E5C1}"/>
              </a:ext>
            </a:extLst>
          </p:cNvPr>
          <p:cNvSpPr txBox="1"/>
          <p:nvPr/>
        </p:nvSpPr>
        <p:spPr>
          <a:xfrm>
            <a:off x="894072" y="253968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logo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94AC8FC-F3B0-48D7-95AB-EF2525DC476F}"/>
              </a:ext>
            </a:extLst>
          </p:cNvPr>
          <p:cNvSpPr/>
          <p:nvPr/>
        </p:nvSpPr>
        <p:spPr>
          <a:xfrm>
            <a:off x="7459965" y="3277184"/>
            <a:ext cx="543440" cy="7903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00791D4C-3D11-4DEF-B9EC-D5CA6F029C97}"/>
              </a:ext>
            </a:extLst>
          </p:cNvPr>
          <p:cNvSpPr/>
          <p:nvPr/>
        </p:nvSpPr>
        <p:spPr>
          <a:xfrm>
            <a:off x="8073564" y="3181565"/>
            <a:ext cx="595082" cy="10451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B6636F9-96FB-43A6-9C32-4909D516C052}"/>
              </a:ext>
            </a:extLst>
          </p:cNvPr>
          <p:cNvSpPr/>
          <p:nvPr/>
        </p:nvSpPr>
        <p:spPr>
          <a:xfrm>
            <a:off x="8668646" y="3277184"/>
            <a:ext cx="531914" cy="744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A3A730-C539-4E16-A48D-D269CB98D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12FA77-67AE-4253-B283-3947F0EF1B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UI </a:t>
            </a:r>
            <a:r>
              <a:rPr lang="zh-CN" altLang="en-US" dirty="0"/>
              <a:t>界面 </a:t>
            </a:r>
            <a:r>
              <a:rPr lang="en-US" altLang="zh-CN" dirty="0"/>
              <a:t>—— </a:t>
            </a:r>
            <a:r>
              <a:rPr lang="zh-CN" altLang="en-US" dirty="0"/>
              <a:t>难度选择界面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B69A2C-7382-4331-9781-13E917E9D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r="53909"/>
          <a:stretch/>
        </p:blipFill>
        <p:spPr>
          <a:xfrm>
            <a:off x="6946300" y="-142020"/>
            <a:ext cx="5148289" cy="6457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FED012-F008-4DFE-BCE4-7894D35A5894}"/>
              </a:ext>
            </a:extLst>
          </p:cNvPr>
          <p:cNvSpPr txBox="1"/>
          <p:nvPr/>
        </p:nvSpPr>
        <p:spPr>
          <a:xfrm>
            <a:off x="944775" y="2486805"/>
            <a:ext cx="4801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五个拼图块形状的按钮，分别标有“简单”、“中等”、“困难”、“噩梦”和“地狱”。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左下角是返回按钮</a:t>
            </a:r>
          </a:p>
        </p:txBody>
      </p:sp>
    </p:spTree>
    <p:extLst>
      <p:ext uri="{BB962C8B-B14F-4D97-AF65-F5344CB8AC3E}">
        <p14:creationId xmlns:p14="http://schemas.microsoft.com/office/powerpoint/2010/main" val="193987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A035275-070F-46F8-B61E-CA78907EB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DB69B2-24B0-488D-901C-7221A6EAF8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拼图主体实现 </a:t>
            </a:r>
            <a:r>
              <a:rPr lang="en-US" altLang="zh-CN" dirty="0"/>
              <a:t>—— </a:t>
            </a:r>
            <a:r>
              <a:rPr lang="zh-CN" altLang="en-US" dirty="0"/>
              <a:t>概述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1BC366-4676-4569-9D46-A04D694F187C}"/>
              </a:ext>
            </a:extLst>
          </p:cNvPr>
          <p:cNvSpPr txBox="1"/>
          <p:nvPr/>
        </p:nvSpPr>
        <p:spPr>
          <a:xfrm>
            <a:off x="398526" y="1443841"/>
            <a:ext cx="53677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拼图主体由桌面区域 </a:t>
            </a:r>
            <a:r>
              <a:rPr lang="en-US" altLang="zh-CN" dirty="0"/>
              <a:t>(Blank)</a:t>
            </a:r>
            <a:r>
              <a:rPr lang="zh-CN" altLang="en-US" dirty="0"/>
              <a:t>、拼图碎片</a:t>
            </a:r>
            <a:r>
              <a:rPr lang="en-US" altLang="zh-CN" dirty="0"/>
              <a:t>(Piece)</a:t>
            </a:r>
            <a:r>
              <a:rPr lang="zh-CN" altLang="en-US" dirty="0"/>
              <a:t>、拼图盘小块</a:t>
            </a:r>
            <a:r>
              <a:rPr lang="en-US" altLang="zh-CN" dirty="0"/>
              <a:t>(</a:t>
            </a:r>
            <a:r>
              <a:rPr lang="en-US" altLang="zh-CN" dirty="0" err="1"/>
              <a:t>BoardPiece</a:t>
            </a:r>
            <a:r>
              <a:rPr lang="en-US" altLang="zh-CN" dirty="0"/>
              <a:t>)</a:t>
            </a:r>
            <a:r>
              <a:rPr lang="zh-CN" altLang="en-US" dirty="0"/>
              <a:t>和原图</a:t>
            </a:r>
            <a:r>
              <a:rPr lang="en-US" altLang="zh-CN" dirty="0"/>
              <a:t>(Origin)</a:t>
            </a:r>
            <a:r>
              <a:rPr lang="zh-CN" altLang="en-US" dirty="0"/>
              <a:t>构成。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Blank :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QGraphicsObject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Piece :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QGraphicsObject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BoardPiece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QGraphicsObject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Origin :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QGraphicsObject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dirty="0"/>
          </a:p>
          <a:p>
            <a:r>
              <a:rPr lang="en-US" altLang="zh-CN" dirty="0" err="1"/>
              <a:t>QGraphicsObject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Qt </a:t>
            </a:r>
            <a:r>
              <a:rPr lang="zh-CN" altLang="en-US" dirty="0"/>
              <a:t>自带的抽象类，可以重写对象绘制方法</a:t>
            </a:r>
            <a:r>
              <a:rPr lang="en-US" altLang="zh-CN" dirty="0"/>
              <a:t>(void paint)</a:t>
            </a:r>
            <a:r>
              <a:rPr lang="zh-CN" altLang="en-US" dirty="0"/>
              <a:t>以及鼠标和拖拽事件。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这里主要利用对 </a:t>
            </a:r>
            <a:r>
              <a:rPr lang="en-US" altLang="zh-CN" dirty="0" err="1"/>
              <a:t>QGraphicsObject</a:t>
            </a:r>
            <a:r>
              <a:rPr lang="en-US" altLang="zh-CN" dirty="0"/>
              <a:t> </a:t>
            </a:r>
            <a:r>
              <a:rPr lang="zh-CN" altLang="en-US" dirty="0"/>
              <a:t>鼠标和拖拽事件的重写，来实现碎片在桌面和拼图盘之间的拖拽，以及碎片与碎片的交换。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933263-CB48-4A35-BEDC-71F017DF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744" y="1545996"/>
            <a:ext cx="6096000" cy="3046178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9932A7F-012E-42C4-9862-36096F4F5F90}"/>
              </a:ext>
            </a:extLst>
          </p:cNvPr>
          <p:cNvCxnSpPr>
            <a:cxnSpLocks/>
          </p:cNvCxnSpPr>
          <p:nvPr/>
        </p:nvCxnSpPr>
        <p:spPr>
          <a:xfrm flipV="1">
            <a:off x="6620932" y="772998"/>
            <a:ext cx="741402" cy="18853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66FE51-FC10-43F5-8C23-4AB658922EA3}"/>
              </a:ext>
            </a:extLst>
          </p:cNvPr>
          <p:cNvCxnSpPr>
            <a:cxnSpLocks/>
          </p:cNvCxnSpPr>
          <p:nvPr/>
        </p:nvCxnSpPr>
        <p:spPr>
          <a:xfrm flipH="1" flipV="1">
            <a:off x="6525094" y="4025246"/>
            <a:ext cx="718008" cy="18853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C7F1EB8-4D16-4D5A-8C66-F089F8CD9F80}"/>
              </a:ext>
            </a:extLst>
          </p:cNvPr>
          <p:cNvCxnSpPr>
            <a:cxnSpLocks/>
          </p:cNvCxnSpPr>
          <p:nvPr/>
        </p:nvCxnSpPr>
        <p:spPr>
          <a:xfrm flipV="1">
            <a:off x="7243102" y="4025246"/>
            <a:ext cx="1222168" cy="18853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C89CC1-D7B8-4B12-ADDB-80E4B7F54F1E}"/>
              </a:ext>
            </a:extLst>
          </p:cNvPr>
          <p:cNvCxnSpPr>
            <a:cxnSpLocks/>
          </p:cNvCxnSpPr>
          <p:nvPr/>
        </p:nvCxnSpPr>
        <p:spPr>
          <a:xfrm flipH="1" flipV="1">
            <a:off x="9115720" y="942680"/>
            <a:ext cx="861155" cy="11554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E566DA4-CA7F-41F2-8CC6-7D5B0347E9E8}"/>
              </a:ext>
            </a:extLst>
          </p:cNvPr>
          <p:cNvCxnSpPr>
            <a:cxnSpLocks/>
          </p:cNvCxnSpPr>
          <p:nvPr/>
        </p:nvCxnSpPr>
        <p:spPr>
          <a:xfrm flipH="1" flipV="1">
            <a:off x="9115720" y="942679"/>
            <a:ext cx="2337933" cy="11554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F134984-A796-4492-8760-C07BF98E8D99}"/>
              </a:ext>
            </a:extLst>
          </p:cNvPr>
          <p:cNvCxnSpPr>
            <a:cxnSpLocks/>
          </p:cNvCxnSpPr>
          <p:nvPr/>
        </p:nvCxnSpPr>
        <p:spPr>
          <a:xfrm flipH="1" flipV="1">
            <a:off x="7376863" y="772998"/>
            <a:ext cx="579619" cy="1414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F844949-3D91-4DE2-BA76-399AC8C17946}"/>
              </a:ext>
            </a:extLst>
          </p:cNvPr>
          <p:cNvCxnSpPr>
            <a:cxnSpLocks/>
          </p:cNvCxnSpPr>
          <p:nvPr/>
        </p:nvCxnSpPr>
        <p:spPr>
          <a:xfrm flipV="1">
            <a:off x="9615340" y="4178733"/>
            <a:ext cx="1112364" cy="14679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8EB7BF6-B32B-48CB-85DE-19CA937DDDD6}"/>
              </a:ext>
            </a:extLst>
          </p:cNvPr>
          <p:cNvSpPr txBox="1"/>
          <p:nvPr/>
        </p:nvSpPr>
        <p:spPr>
          <a:xfrm>
            <a:off x="6808336" y="455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拼图碎片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81012F-D770-42B8-A1EF-DDF706A79D92}"/>
              </a:ext>
            </a:extLst>
          </p:cNvPr>
          <p:cNvSpPr txBox="1"/>
          <p:nvPr/>
        </p:nvSpPr>
        <p:spPr>
          <a:xfrm>
            <a:off x="8446306" y="573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拼图盘小块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82276E-7797-4B22-BC1D-8202F3311009}"/>
              </a:ext>
            </a:extLst>
          </p:cNvPr>
          <p:cNvSpPr txBox="1"/>
          <p:nvPr/>
        </p:nvSpPr>
        <p:spPr>
          <a:xfrm>
            <a:off x="6623612" y="59106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桌面区域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150B526-15FE-4C46-A626-C3E37346C83D}"/>
              </a:ext>
            </a:extLst>
          </p:cNvPr>
          <p:cNvSpPr txBox="1"/>
          <p:nvPr/>
        </p:nvSpPr>
        <p:spPr>
          <a:xfrm>
            <a:off x="9248351" y="56372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1049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0202A4-E78E-4959-B35B-0DE9FF08D1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3AE6AE-9D02-4659-B376-21AC1F09DE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5737259" cy="427037"/>
          </a:xfrm>
        </p:spPr>
        <p:txBody>
          <a:bodyPr/>
          <a:lstStyle/>
          <a:p>
            <a:r>
              <a:rPr lang="zh-CN" altLang="en-US" dirty="0"/>
              <a:t>拼图主体实现 </a:t>
            </a:r>
            <a:r>
              <a:rPr lang="en-US" altLang="zh-CN" dirty="0"/>
              <a:t>—— </a:t>
            </a:r>
            <a:r>
              <a:rPr lang="zh-CN" altLang="en-US" dirty="0"/>
              <a:t>鼠标和拖拽事件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A9CDE9-5FD4-41A4-B42D-35AC7B87CACA}"/>
              </a:ext>
            </a:extLst>
          </p:cNvPr>
          <p:cNvSpPr txBox="1"/>
          <p:nvPr/>
        </p:nvSpPr>
        <p:spPr>
          <a:xfrm>
            <a:off x="1879600" y="1028343"/>
            <a:ext cx="80334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主要重写了 </a:t>
            </a:r>
            <a:r>
              <a:rPr lang="en-US" altLang="zh-CN" dirty="0" err="1"/>
              <a:t>QGraphicsObject</a:t>
            </a:r>
            <a:r>
              <a:rPr lang="en-US" altLang="zh-CN" dirty="0"/>
              <a:t> </a:t>
            </a:r>
            <a:r>
              <a:rPr lang="zh-CN" altLang="en-US" dirty="0"/>
              <a:t>以下几个方法：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en-GB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mouseMoveEvent</a:t>
            </a:r>
            <a:r>
              <a:rPr lang="en-GB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QGraphicsSceneMouseEvent</a:t>
            </a:r>
            <a:r>
              <a:rPr lang="en-GB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*event); </a:t>
            </a:r>
          </a:p>
          <a:p>
            <a:r>
              <a:rPr lang="en-GB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dropEvent</a:t>
            </a:r>
            <a:r>
              <a:rPr lang="en-GB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QGraphicsSceneDragDropEvent</a:t>
            </a:r>
            <a:r>
              <a:rPr lang="en-GB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*event);</a:t>
            </a:r>
          </a:p>
          <a:p>
            <a:endParaRPr lang="en-US" altLang="zh-CN" dirty="0"/>
          </a:p>
          <a:p>
            <a:r>
              <a:rPr lang="zh-CN" altLang="en-US" dirty="0"/>
              <a:t>重写 </a:t>
            </a:r>
            <a:r>
              <a:rPr lang="en-US" altLang="zh-CN" dirty="0" err="1"/>
              <a:t>mouseMoveEvent</a:t>
            </a:r>
            <a:r>
              <a:rPr lang="en-US" altLang="zh-CN" dirty="0"/>
              <a:t> </a:t>
            </a:r>
            <a:r>
              <a:rPr lang="zh-CN" altLang="en-US" dirty="0"/>
              <a:t>使得用户在使用鼠标拖动对象时能为该对象创建一个</a:t>
            </a:r>
            <a:r>
              <a:rPr lang="en-US" altLang="zh-CN" dirty="0" err="1"/>
              <a:t>QDrag</a:t>
            </a:r>
            <a:r>
              <a:rPr lang="en-US" altLang="zh-CN" dirty="0"/>
              <a:t> </a:t>
            </a:r>
            <a:r>
              <a:rPr lang="zh-CN" altLang="en-US" dirty="0"/>
              <a:t>且能被其他对象接收到。此处只有拼图碎片能被拖动，所以只重写了拼图碎片的 </a:t>
            </a:r>
            <a:r>
              <a:rPr lang="en-US" altLang="zh-CN" dirty="0" err="1"/>
              <a:t>mouseMoveEvent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 err="1"/>
              <a:t>dropEvent</a:t>
            </a:r>
            <a:r>
              <a:rPr lang="en-US" altLang="zh-CN" dirty="0"/>
              <a:t> </a:t>
            </a:r>
            <a:r>
              <a:rPr lang="zh-CN" altLang="en-US" dirty="0"/>
              <a:t>是指该对象接收到其他对象的 </a:t>
            </a:r>
            <a:r>
              <a:rPr lang="en-US" altLang="zh-CN" dirty="0" err="1"/>
              <a:t>QDrag</a:t>
            </a:r>
            <a:r>
              <a:rPr lang="en-US" altLang="zh-CN" dirty="0"/>
              <a:t> </a:t>
            </a:r>
            <a:r>
              <a:rPr lang="zh-CN" altLang="en-US" dirty="0"/>
              <a:t>时执行的功能。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拼图盘小块的 </a:t>
            </a:r>
            <a:r>
              <a:rPr lang="en-US" altLang="zh-CN" dirty="0" err="1"/>
              <a:t>dropEvent</a:t>
            </a:r>
            <a:r>
              <a:rPr lang="en-US" altLang="zh-CN" dirty="0"/>
              <a:t> </a:t>
            </a:r>
            <a:r>
              <a:rPr lang="zh-CN" altLang="en-US" dirty="0"/>
              <a:t>能将拖入拼图盘小块的拼图碎片的位置设置到该拼图盘小块的位置。并且能判断碎片放置的是否是正确位置。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拼图碎片的 </a:t>
            </a:r>
            <a:r>
              <a:rPr lang="en-US" altLang="zh-CN" dirty="0" err="1"/>
              <a:t>dropEvent</a:t>
            </a:r>
            <a:r>
              <a:rPr lang="en-US" altLang="zh-CN" dirty="0"/>
              <a:t> </a:t>
            </a:r>
            <a:r>
              <a:rPr lang="zh-CN" altLang="en-US" dirty="0"/>
              <a:t>能将两块碎片交换位置，并且能判断两块碎片是否放到了正确的位置。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桌面区域的 </a:t>
            </a:r>
            <a:r>
              <a:rPr lang="en-US" altLang="zh-CN" dirty="0" err="1"/>
              <a:t>dropEvent</a:t>
            </a:r>
            <a:r>
              <a:rPr lang="en-US" altLang="zh-CN" dirty="0"/>
              <a:t> </a:t>
            </a:r>
            <a:r>
              <a:rPr lang="zh-CN" altLang="en-US" dirty="0"/>
              <a:t>能将碎片放回原来的位置。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192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020B59-CB60-4221-9B12-B4E5FB6E78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468255-4B63-4C01-B8FE-33D050A06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5143370" cy="427037"/>
          </a:xfrm>
        </p:spPr>
        <p:txBody>
          <a:bodyPr/>
          <a:lstStyle/>
          <a:p>
            <a:r>
              <a:rPr lang="zh-CN" altLang="en-US" dirty="0"/>
              <a:t>拼图主体实现 </a:t>
            </a:r>
            <a:r>
              <a:rPr lang="en-US" altLang="zh-CN" dirty="0"/>
              <a:t>—— </a:t>
            </a:r>
            <a:r>
              <a:rPr lang="zh-CN" altLang="en-US" dirty="0"/>
              <a:t>判断和加分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9E6F48-FC11-41C1-A01E-5BADE878DF60}"/>
              </a:ext>
            </a:extLst>
          </p:cNvPr>
          <p:cNvSpPr txBox="1"/>
          <p:nvPr/>
        </p:nvSpPr>
        <p:spPr>
          <a:xfrm>
            <a:off x="1879600" y="1536174"/>
            <a:ext cx="7160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判断：每个拼图碎片对象和拼图盘小块对象都有一个 </a:t>
            </a:r>
            <a:r>
              <a:rPr lang="en-US" altLang="zh-CN" sz="2000" dirty="0"/>
              <a:t>id</a:t>
            </a:r>
            <a:r>
              <a:rPr lang="zh-CN" altLang="en-US" sz="2000" dirty="0"/>
              <a:t>，触发拼图盘的 </a:t>
            </a:r>
            <a:r>
              <a:rPr lang="en-US" altLang="zh-CN" sz="2000" dirty="0" err="1"/>
              <a:t>dropEvent</a:t>
            </a:r>
            <a:r>
              <a:rPr lang="en-US" altLang="zh-CN" sz="2000" dirty="0"/>
              <a:t> </a:t>
            </a:r>
            <a:r>
              <a:rPr lang="zh-CN" altLang="en-US" sz="2000" dirty="0"/>
              <a:t>事件时会判断碎片 </a:t>
            </a:r>
            <a:r>
              <a:rPr lang="en-US" altLang="zh-CN" sz="2000" dirty="0"/>
              <a:t>id </a:t>
            </a:r>
            <a:r>
              <a:rPr lang="zh-CN" altLang="en-US" sz="2000" dirty="0"/>
              <a:t>与拼图盘小块 </a:t>
            </a:r>
            <a:r>
              <a:rPr lang="en-US" altLang="zh-CN" sz="2000" dirty="0"/>
              <a:t>id </a:t>
            </a:r>
            <a:r>
              <a:rPr lang="zh-CN" altLang="en-US" sz="2000" dirty="0"/>
              <a:t>是否相等，并且用 </a:t>
            </a:r>
            <a:r>
              <a:rPr lang="en-US" altLang="zh-CN" sz="2000" dirty="0"/>
              <a:t>map&lt;int, bool&gt; </a:t>
            </a:r>
            <a:r>
              <a:rPr lang="en-US" altLang="zh-CN" sz="2000" dirty="0" err="1"/>
              <a:t>checkMap</a:t>
            </a:r>
            <a:r>
              <a:rPr lang="en-US" altLang="zh-CN" sz="2000" dirty="0"/>
              <a:t> </a:t>
            </a:r>
            <a:r>
              <a:rPr lang="zh-CN" altLang="en-US" sz="2000" dirty="0"/>
              <a:t>来存储拼图块的匹配结果，如果 </a:t>
            </a:r>
            <a:r>
              <a:rPr lang="en-US" altLang="zh-CN" sz="2000" dirty="0" err="1"/>
              <a:t>checkMap</a:t>
            </a:r>
            <a:r>
              <a:rPr lang="en-US" altLang="zh-CN" sz="2000" dirty="0"/>
              <a:t> </a:t>
            </a:r>
            <a:r>
              <a:rPr lang="zh-CN" altLang="en-US" sz="2000" dirty="0"/>
              <a:t>中所有值都为 </a:t>
            </a:r>
            <a:r>
              <a:rPr lang="en-US" altLang="zh-CN" sz="2000" dirty="0"/>
              <a:t>true</a:t>
            </a:r>
            <a:r>
              <a:rPr lang="zh-CN" altLang="en-US" sz="2000" dirty="0"/>
              <a:t>，就表示拼图完成。如果 </a:t>
            </a:r>
            <a:r>
              <a:rPr lang="en-US" altLang="zh-CN" sz="2000" dirty="0"/>
              <a:t>id </a:t>
            </a:r>
            <a:r>
              <a:rPr lang="zh-CN" altLang="en-US" sz="2000" dirty="0"/>
              <a:t>为 </a:t>
            </a:r>
            <a:r>
              <a:rPr lang="en-US" altLang="zh-CN" sz="2000" dirty="0"/>
              <a:t>n </a:t>
            </a:r>
            <a:r>
              <a:rPr lang="zh-CN" altLang="en-US" sz="2000" dirty="0"/>
              <a:t>的拼图碎片放入错误的拼图盘小块，或者放到了桌面区域，就会将</a:t>
            </a:r>
            <a:r>
              <a:rPr lang="en-US" altLang="zh-CN" sz="2000" dirty="0" err="1"/>
              <a:t>checkMap</a:t>
            </a:r>
            <a:r>
              <a:rPr lang="en-US" altLang="zh-CN" sz="2000" dirty="0"/>
              <a:t>[n] </a:t>
            </a:r>
            <a:r>
              <a:rPr lang="zh-CN" altLang="en-US" sz="2000" dirty="0"/>
              <a:t>置为 </a:t>
            </a:r>
            <a:r>
              <a:rPr lang="en-US" altLang="zh-CN" sz="2000" dirty="0"/>
              <a:t>false</a:t>
            </a:r>
            <a:r>
              <a:rPr lang="zh-CN" altLang="en-US" sz="2000" dirty="0"/>
              <a:t>，只有放入正确的拼图盘小块才会置为</a:t>
            </a:r>
            <a:r>
              <a:rPr lang="en-US" altLang="zh-CN" sz="2000" dirty="0"/>
              <a:t>true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加分：</a:t>
            </a:r>
            <a:endParaRPr lang="en-US" altLang="zh-CN" sz="2000" dirty="0"/>
          </a:p>
          <a:p>
            <a:r>
              <a:rPr lang="en-US" altLang="zh-CN" sz="2000" dirty="0"/>
              <a:t>1. </a:t>
            </a:r>
            <a:r>
              <a:rPr lang="zh-CN" altLang="en-US" sz="2000" dirty="0"/>
              <a:t>还原全部碎片，分数 </a:t>
            </a:r>
            <a:r>
              <a:rPr lang="en-US" altLang="zh-CN" sz="2000" dirty="0"/>
              <a:t>= </a:t>
            </a:r>
            <a:r>
              <a:rPr lang="zh-CN" altLang="en-US" sz="2000" dirty="0"/>
              <a:t>关卡数 * </a:t>
            </a:r>
            <a:r>
              <a:rPr lang="en-US" altLang="zh-CN" sz="2000" dirty="0"/>
              <a:t>(100 * </a:t>
            </a:r>
            <a:r>
              <a:rPr lang="zh-CN" altLang="en-US" sz="2000" dirty="0"/>
              <a:t>关卡数 </a:t>
            </a:r>
            <a:r>
              <a:rPr lang="en-US" altLang="zh-CN" sz="2000" dirty="0"/>
              <a:t>+ </a:t>
            </a:r>
            <a:r>
              <a:rPr lang="zh-CN" altLang="en-US" sz="2000" dirty="0"/>
              <a:t>剩余时间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还原部分碎片，分数 </a:t>
            </a:r>
            <a:r>
              <a:rPr lang="en-US" altLang="zh-CN" sz="2000" dirty="0"/>
              <a:t>= </a:t>
            </a:r>
            <a:r>
              <a:rPr lang="zh-CN" altLang="en-US" sz="2000" dirty="0"/>
              <a:t>还原碎片数 * </a:t>
            </a:r>
            <a:r>
              <a:rPr lang="en-US" altLang="zh-CN" sz="2000" dirty="0"/>
              <a:t>(</a:t>
            </a:r>
            <a:r>
              <a:rPr lang="zh-CN" altLang="en-US" sz="2000" dirty="0"/>
              <a:t>关卡数</a:t>
            </a:r>
            <a:r>
              <a:rPr lang="en-US" altLang="zh-CN" sz="2000" dirty="0"/>
              <a:t> / 2)</a:t>
            </a:r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多次完成同一关卡不会重复加分，只会取最高分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3439391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1315</TotalTime>
  <Words>1134</Words>
  <Application>Microsoft Office PowerPoint</Application>
  <PresentationFormat>宽屏</PresentationFormat>
  <Paragraphs>172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Century Gothic</vt:lpstr>
      <vt:lpstr>Consolas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43543</cp:lastModifiedBy>
  <cp:revision>109</cp:revision>
  <dcterms:created xsi:type="dcterms:W3CDTF">2015-08-18T02:51:41Z</dcterms:created>
  <dcterms:modified xsi:type="dcterms:W3CDTF">2018-09-19T09:10:31Z</dcterms:modified>
  <cp:category/>
</cp:coreProperties>
</file>